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50" r:id="rId4"/>
    <p:sldId id="258" r:id="rId5"/>
    <p:sldId id="351" r:id="rId6"/>
    <p:sldId id="352" r:id="rId7"/>
    <p:sldId id="353" r:id="rId8"/>
    <p:sldId id="354" r:id="rId9"/>
    <p:sldId id="355" r:id="rId10"/>
    <p:sldId id="356" r:id="rId11"/>
    <p:sldId id="358" r:id="rId1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1FCDE-8C77-4B1E-8C12-F680034E4895}" type="doc">
      <dgm:prSet loTypeId="urn:microsoft.com/office/officeart/2005/8/layout/hChevron3" loCatId="process" qsTypeId="urn:microsoft.com/office/officeart/2005/8/quickstyle/simple1" qsCatId="simple" csTypeId="urn:microsoft.com/office/officeart/2005/8/colors/accent0_1" csCatId="mainScheme" phldr="1"/>
      <dgm:spPr/>
    </dgm:pt>
    <dgm:pt modelId="{F7E318D8-A6D8-4B81-ADFA-F76885DD60EE}">
      <dgm:prSet phldrT="[テキスト]" custT="1"/>
      <dgm:spPr/>
      <dgm:t>
        <a:bodyPr/>
        <a:lstStyle/>
        <a:p>
          <a:r>
            <a:rPr kumimoji="1" lang="ja-JP" altLang="en-US" sz="2000" dirty="0"/>
            <a:t>キャリア前期</a:t>
          </a:r>
        </a:p>
        <a:p>
          <a:r>
            <a:rPr kumimoji="1" lang="ja-JP" altLang="en-US" sz="1800" dirty="0"/>
            <a:t>就農</a:t>
          </a:r>
        </a:p>
        <a:p>
          <a:r>
            <a:rPr kumimoji="1" lang="ja-JP" altLang="en-US" sz="1800" dirty="0"/>
            <a:t>結婚・出産</a:t>
          </a:r>
        </a:p>
      </dgm:t>
    </dgm:pt>
    <dgm:pt modelId="{D904DE56-0098-445C-BAFD-48E69BC6A8EB}" type="parTrans" cxnId="{01B1F9FD-4396-4484-90E2-7C4F19BD20B7}">
      <dgm:prSet/>
      <dgm:spPr/>
      <dgm:t>
        <a:bodyPr/>
        <a:lstStyle/>
        <a:p>
          <a:endParaRPr kumimoji="1" lang="ja-JP" altLang="en-US" sz="2800"/>
        </a:p>
      </dgm:t>
    </dgm:pt>
    <dgm:pt modelId="{F7579CBD-07C6-41DE-B095-9EB471CC8E9D}" type="sibTrans" cxnId="{01B1F9FD-4396-4484-90E2-7C4F19BD20B7}">
      <dgm:prSet/>
      <dgm:spPr/>
      <dgm:t>
        <a:bodyPr/>
        <a:lstStyle/>
        <a:p>
          <a:endParaRPr kumimoji="1" lang="ja-JP" altLang="en-US" sz="2800"/>
        </a:p>
      </dgm:t>
    </dgm:pt>
    <dgm:pt modelId="{B88DE4BB-C402-42A6-9634-6D5F449E4856}">
      <dgm:prSet phldrT="[テキスト]" custT="1"/>
      <dgm:spPr/>
      <dgm:t>
        <a:bodyPr/>
        <a:lstStyle/>
        <a:p>
          <a:r>
            <a:rPr kumimoji="1" lang="ja-JP" altLang="en-US" sz="2000"/>
            <a:t>キャリア中期</a:t>
          </a:r>
        </a:p>
        <a:p>
          <a:r>
            <a:rPr kumimoji="1" lang="ja-JP" altLang="en-US" sz="1800"/>
            <a:t>子育て年代</a:t>
          </a:r>
        </a:p>
        <a:p>
          <a:r>
            <a:rPr kumimoji="1" lang="ja-JP" altLang="en-US" sz="1800"/>
            <a:t>本格的経営参画</a:t>
          </a:r>
        </a:p>
      </dgm:t>
    </dgm:pt>
    <dgm:pt modelId="{F94F3D60-FF53-4690-9087-4DB4824B237B}" type="parTrans" cxnId="{52178A6F-B456-48BF-AABB-069FBDE68B8B}">
      <dgm:prSet/>
      <dgm:spPr/>
      <dgm:t>
        <a:bodyPr/>
        <a:lstStyle/>
        <a:p>
          <a:endParaRPr kumimoji="1" lang="ja-JP" altLang="en-US" sz="2800"/>
        </a:p>
      </dgm:t>
    </dgm:pt>
    <dgm:pt modelId="{95E2C339-BD0D-46F6-BCEF-CB70A3F5D479}" type="sibTrans" cxnId="{52178A6F-B456-48BF-AABB-069FBDE68B8B}">
      <dgm:prSet/>
      <dgm:spPr/>
      <dgm:t>
        <a:bodyPr/>
        <a:lstStyle/>
        <a:p>
          <a:endParaRPr kumimoji="1" lang="ja-JP" altLang="en-US" sz="2800"/>
        </a:p>
      </dgm:t>
    </dgm:pt>
    <dgm:pt modelId="{8F852A74-326B-4098-9584-5BF24849D088}">
      <dgm:prSet phldrT="[テキスト]" custT="1"/>
      <dgm:spPr/>
      <dgm:t>
        <a:bodyPr/>
        <a:lstStyle/>
        <a:p>
          <a:r>
            <a:rPr kumimoji="1" lang="ja-JP" altLang="en-US" sz="2000"/>
            <a:t>キャリア後期</a:t>
          </a:r>
        </a:p>
        <a:p>
          <a:r>
            <a:rPr kumimoji="1" lang="ja-JP" altLang="en-US" sz="1800"/>
            <a:t>対外活動期</a:t>
          </a:r>
        </a:p>
        <a:p>
          <a:endParaRPr kumimoji="1" lang="ja-JP" altLang="en-US" sz="1800"/>
        </a:p>
      </dgm:t>
    </dgm:pt>
    <dgm:pt modelId="{6B2B08CB-797E-4CE1-B760-644C88CBE614}" type="parTrans" cxnId="{3854759F-B5EA-43A1-8CC5-F3FDF40326EF}">
      <dgm:prSet/>
      <dgm:spPr/>
      <dgm:t>
        <a:bodyPr/>
        <a:lstStyle/>
        <a:p>
          <a:endParaRPr kumimoji="1" lang="ja-JP" altLang="en-US" sz="2800"/>
        </a:p>
      </dgm:t>
    </dgm:pt>
    <dgm:pt modelId="{DFCEE32A-DB60-451D-9E37-75A985FEF822}" type="sibTrans" cxnId="{3854759F-B5EA-43A1-8CC5-F3FDF40326EF}">
      <dgm:prSet/>
      <dgm:spPr/>
      <dgm:t>
        <a:bodyPr/>
        <a:lstStyle/>
        <a:p>
          <a:endParaRPr kumimoji="1" lang="ja-JP" altLang="en-US" sz="2800"/>
        </a:p>
      </dgm:t>
    </dgm:pt>
    <dgm:pt modelId="{16B1859D-DA5F-4461-887F-1B2E2BD18C6A}" type="pres">
      <dgm:prSet presAssocID="{FFB1FCDE-8C77-4B1E-8C12-F680034E4895}" presName="Name0" presStyleCnt="0">
        <dgm:presLayoutVars>
          <dgm:dir/>
          <dgm:resizeHandles val="exact"/>
        </dgm:presLayoutVars>
      </dgm:prSet>
      <dgm:spPr/>
    </dgm:pt>
    <dgm:pt modelId="{295A6949-F201-46FB-A112-77251E6A44FE}" type="pres">
      <dgm:prSet presAssocID="{F7E318D8-A6D8-4B81-ADFA-F76885DD60EE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708AAAC-ABE2-4EB9-85DC-0715887A0B7D}" type="pres">
      <dgm:prSet presAssocID="{F7579CBD-07C6-41DE-B095-9EB471CC8E9D}" presName="parSpace" presStyleCnt="0"/>
      <dgm:spPr/>
    </dgm:pt>
    <dgm:pt modelId="{CE44EA69-E7CA-4E1A-ADD8-E4F764907547}" type="pres">
      <dgm:prSet presAssocID="{B88DE4BB-C402-42A6-9634-6D5F449E4856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40DF0BB-25F7-428D-AD54-829C9FDB13B9}" type="pres">
      <dgm:prSet presAssocID="{95E2C339-BD0D-46F6-BCEF-CB70A3F5D479}" presName="parSpace" presStyleCnt="0"/>
      <dgm:spPr/>
    </dgm:pt>
    <dgm:pt modelId="{739BE8AB-8EE9-4DD5-86CD-AE22226A56F5}" type="pres">
      <dgm:prSet presAssocID="{8F852A74-326B-4098-9584-5BF24849D088}" presName="parTxOnly" presStyleLbl="node1" presStyleIdx="2" presStyleCnt="3" custLinFactNeighborX="612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2178A6F-B456-48BF-AABB-069FBDE68B8B}" srcId="{FFB1FCDE-8C77-4B1E-8C12-F680034E4895}" destId="{B88DE4BB-C402-42A6-9634-6D5F449E4856}" srcOrd="1" destOrd="0" parTransId="{F94F3D60-FF53-4690-9087-4DB4824B237B}" sibTransId="{95E2C339-BD0D-46F6-BCEF-CB70A3F5D479}"/>
    <dgm:cxn modelId="{6ECEBB12-ABC9-4275-88FD-F76085BBDF13}" type="presOf" srcId="{8F852A74-326B-4098-9584-5BF24849D088}" destId="{739BE8AB-8EE9-4DD5-86CD-AE22226A56F5}" srcOrd="0" destOrd="0" presId="urn:microsoft.com/office/officeart/2005/8/layout/hChevron3"/>
    <dgm:cxn modelId="{01B1F9FD-4396-4484-90E2-7C4F19BD20B7}" srcId="{FFB1FCDE-8C77-4B1E-8C12-F680034E4895}" destId="{F7E318D8-A6D8-4B81-ADFA-F76885DD60EE}" srcOrd="0" destOrd="0" parTransId="{D904DE56-0098-445C-BAFD-48E69BC6A8EB}" sibTransId="{F7579CBD-07C6-41DE-B095-9EB471CC8E9D}"/>
    <dgm:cxn modelId="{FDEAEAF2-BBA2-4E19-B0F0-3C1D79468535}" type="presOf" srcId="{FFB1FCDE-8C77-4B1E-8C12-F680034E4895}" destId="{16B1859D-DA5F-4461-887F-1B2E2BD18C6A}" srcOrd="0" destOrd="0" presId="urn:microsoft.com/office/officeart/2005/8/layout/hChevron3"/>
    <dgm:cxn modelId="{3854759F-B5EA-43A1-8CC5-F3FDF40326EF}" srcId="{FFB1FCDE-8C77-4B1E-8C12-F680034E4895}" destId="{8F852A74-326B-4098-9584-5BF24849D088}" srcOrd="2" destOrd="0" parTransId="{6B2B08CB-797E-4CE1-B760-644C88CBE614}" sibTransId="{DFCEE32A-DB60-451D-9E37-75A985FEF822}"/>
    <dgm:cxn modelId="{315197E3-A414-438A-9C85-EB7D96DA321E}" type="presOf" srcId="{F7E318D8-A6D8-4B81-ADFA-F76885DD60EE}" destId="{295A6949-F201-46FB-A112-77251E6A44FE}" srcOrd="0" destOrd="0" presId="urn:microsoft.com/office/officeart/2005/8/layout/hChevron3"/>
    <dgm:cxn modelId="{D317684B-B6E6-4FC6-83E7-B6CBBD69EEEF}" type="presOf" srcId="{B88DE4BB-C402-42A6-9634-6D5F449E4856}" destId="{CE44EA69-E7CA-4E1A-ADD8-E4F764907547}" srcOrd="0" destOrd="0" presId="urn:microsoft.com/office/officeart/2005/8/layout/hChevron3"/>
    <dgm:cxn modelId="{D2E329FF-BAB2-4668-98EC-9F9868B9AC39}" type="presParOf" srcId="{16B1859D-DA5F-4461-887F-1B2E2BD18C6A}" destId="{295A6949-F201-46FB-A112-77251E6A44FE}" srcOrd="0" destOrd="0" presId="urn:microsoft.com/office/officeart/2005/8/layout/hChevron3"/>
    <dgm:cxn modelId="{6E1FE567-2265-4A70-89BE-5DCC8274F32A}" type="presParOf" srcId="{16B1859D-DA5F-4461-887F-1B2E2BD18C6A}" destId="{7708AAAC-ABE2-4EB9-85DC-0715887A0B7D}" srcOrd="1" destOrd="0" presId="urn:microsoft.com/office/officeart/2005/8/layout/hChevron3"/>
    <dgm:cxn modelId="{D86383D1-27ED-47AA-BF39-55E6267F274B}" type="presParOf" srcId="{16B1859D-DA5F-4461-887F-1B2E2BD18C6A}" destId="{CE44EA69-E7CA-4E1A-ADD8-E4F764907547}" srcOrd="2" destOrd="0" presId="urn:microsoft.com/office/officeart/2005/8/layout/hChevron3"/>
    <dgm:cxn modelId="{231B3C69-CE75-4025-BC53-0F2B452099FF}" type="presParOf" srcId="{16B1859D-DA5F-4461-887F-1B2E2BD18C6A}" destId="{740DF0BB-25F7-428D-AD54-829C9FDB13B9}" srcOrd="3" destOrd="0" presId="urn:microsoft.com/office/officeart/2005/8/layout/hChevron3"/>
    <dgm:cxn modelId="{291C6B42-2A6B-4164-A9DC-F493E8AA3375}" type="presParOf" srcId="{16B1859D-DA5F-4461-887F-1B2E2BD18C6A}" destId="{739BE8AB-8EE9-4DD5-86CD-AE22226A56F5}" srcOrd="4" destOrd="0" presId="urn:microsoft.com/office/officeart/2005/8/layout/hChevron3"/>
  </dgm:cxnLst>
  <dgm:bg>
    <a:solidFill>
      <a:schemeClr val="accent5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B1FCDE-8C77-4B1E-8C12-F680034E4895}" type="doc">
      <dgm:prSet loTypeId="urn:microsoft.com/office/officeart/2005/8/layout/hChevron3" loCatId="process" qsTypeId="urn:microsoft.com/office/officeart/2005/8/quickstyle/simple1" qsCatId="simple" csTypeId="urn:microsoft.com/office/officeart/2005/8/colors/accent0_1" csCatId="mainScheme" phldr="1"/>
      <dgm:spPr/>
    </dgm:pt>
    <dgm:pt modelId="{F7E318D8-A6D8-4B81-ADFA-F76885DD60EE}">
      <dgm:prSet phldrT="[テキスト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kumimoji="1" lang="ja-JP" altLang="en-US" sz="2000" dirty="0"/>
            <a:t>キャリア前期</a:t>
          </a:r>
        </a:p>
        <a:p>
          <a:r>
            <a:rPr kumimoji="1" lang="ja-JP" altLang="en-US" sz="1800" dirty="0"/>
            <a:t>就農</a:t>
          </a:r>
        </a:p>
        <a:p>
          <a:r>
            <a:rPr kumimoji="1" lang="ja-JP" altLang="en-US" sz="1800" dirty="0"/>
            <a:t>結婚・出産</a:t>
          </a:r>
        </a:p>
      </dgm:t>
    </dgm:pt>
    <dgm:pt modelId="{D904DE56-0098-445C-BAFD-48E69BC6A8EB}" type="parTrans" cxnId="{01B1F9FD-4396-4484-90E2-7C4F19BD20B7}">
      <dgm:prSet/>
      <dgm:spPr/>
      <dgm:t>
        <a:bodyPr/>
        <a:lstStyle/>
        <a:p>
          <a:endParaRPr kumimoji="1" lang="ja-JP" altLang="en-US" sz="2800"/>
        </a:p>
      </dgm:t>
    </dgm:pt>
    <dgm:pt modelId="{F7579CBD-07C6-41DE-B095-9EB471CC8E9D}" type="sibTrans" cxnId="{01B1F9FD-4396-4484-90E2-7C4F19BD20B7}">
      <dgm:prSet/>
      <dgm:spPr/>
      <dgm:t>
        <a:bodyPr/>
        <a:lstStyle/>
        <a:p>
          <a:endParaRPr kumimoji="1" lang="ja-JP" altLang="en-US" sz="2800"/>
        </a:p>
      </dgm:t>
    </dgm:pt>
    <dgm:pt modelId="{B88DE4BB-C402-42A6-9634-6D5F449E4856}">
      <dgm:prSet phldrT="[テキスト]" custT="1"/>
      <dgm:spPr/>
      <dgm:t>
        <a:bodyPr/>
        <a:lstStyle/>
        <a:p>
          <a:r>
            <a:rPr kumimoji="1" lang="ja-JP" altLang="en-US" sz="2000"/>
            <a:t>キャリア中期</a:t>
          </a:r>
        </a:p>
        <a:p>
          <a:r>
            <a:rPr kumimoji="1" lang="ja-JP" altLang="en-US" sz="1800"/>
            <a:t>子育て年代</a:t>
          </a:r>
        </a:p>
        <a:p>
          <a:r>
            <a:rPr kumimoji="1" lang="ja-JP" altLang="en-US" sz="1800"/>
            <a:t>本格的経営参画</a:t>
          </a:r>
        </a:p>
      </dgm:t>
    </dgm:pt>
    <dgm:pt modelId="{F94F3D60-FF53-4690-9087-4DB4824B237B}" type="parTrans" cxnId="{52178A6F-B456-48BF-AABB-069FBDE68B8B}">
      <dgm:prSet/>
      <dgm:spPr/>
      <dgm:t>
        <a:bodyPr/>
        <a:lstStyle/>
        <a:p>
          <a:endParaRPr kumimoji="1" lang="ja-JP" altLang="en-US" sz="2800"/>
        </a:p>
      </dgm:t>
    </dgm:pt>
    <dgm:pt modelId="{95E2C339-BD0D-46F6-BCEF-CB70A3F5D479}" type="sibTrans" cxnId="{52178A6F-B456-48BF-AABB-069FBDE68B8B}">
      <dgm:prSet/>
      <dgm:spPr/>
      <dgm:t>
        <a:bodyPr/>
        <a:lstStyle/>
        <a:p>
          <a:endParaRPr kumimoji="1" lang="ja-JP" altLang="en-US" sz="2800"/>
        </a:p>
      </dgm:t>
    </dgm:pt>
    <dgm:pt modelId="{8F852A74-326B-4098-9584-5BF24849D088}">
      <dgm:prSet phldrT="[テキスト]" custT="1"/>
      <dgm:spPr/>
      <dgm:t>
        <a:bodyPr/>
        <a:lstStyle/>
        <a:p>
          <a:r>
            <a:rPr kumimoji="1" lang="ja-JP" altLang="en-US" sz="2000"/>
            <a:t>キャリア後期</a:t>
          </a:r>
        </a:p>
        <a:p>
          <a:r>
            <a:rPr kumimoji="1" lang="ja-JP" altLang="en-US" sz="1800"/>
            <a:t>対外活動期</a:t>
          </a:r>
        </a:p>
        <a:p>
          <a:endParaRPr kumimoji="1" lang="ja-JP" altLang="en-US" sz="1800"/>
        </a:p>
      </dgm:t>
    </dgm:pt>
    <dgm:pt modelId="{6B2B08CB-797E-4CE1-B760-644C88CBE614}" type="parTrans" cxnId="{3854759F-B5EA-43A1-8CC5-F3FDF40326EF}">
      <dgm:prSet/>
      <dgm:spPr/>
      <dgm:t>
        <a:bodyPr/>
        <a:lstStyle/>
        <a:p>
          <a:endParaRPr kumimoji="1" lang="ja-JP" altLang="en-US" sz="2800"/>
        </a:p>
      </dgm:t>
    </dgm:pt>
    <dgm:pt modelId="{DFCEE32A-DB60-451D-9E37-75A985FEF822}" type="sibTrans" cxnId="{3854759F-B5EA-43A1-8CC5-F3FDF40326EF}">
      <dgm:prSet/>
      <dgm:spPr/>
      <dgm:t>
        <a:bodyPr/>
        <a:lstStyle/>
        <a:p>
          <a:endParaRPr kumimoji="1" lang="ja-JP" altLang="en-US" sz="2800"/>
        </a:p>
      </dgm:t>
    </dgm:pt>
    <dgm:pt modelId="{16B1859D-DA5F-4461-887F-1B2E2BD18C6A}" type="pres">
      <dgm:prSet presAssocID="{FFB1FCDE-8C77-4B1E-8C12-F680034E4895}" presName="Name0" presStyleCnt="0">
        <dgm:presLayoutVars>
          <dgm:dir/>
          <dgm:resizeHandles val="exact"/>
        </dgm:presLayoutVars>
      </dgm:prSet>
      <dgm:spPr/>
    </dgm:pt>
    <dgm:pt modelId="{295A6949-F201-46FB-A112-77251E6A44FE}" type="pres">
      <dgm:prSet presAssocID="{F7E318D8-A6D8-4B81-ADFA-F76885DD60EE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708AAAC-ABE2-4EB9-85DC-0715887A0B7D}" type="pres">
      <dgm:prSet presAssocID="{F7579CBD-07C6-41DE-B095-9EB471CC8E9D}" presName="parSpace" presStyleCnt="0"/>
      <dgm:spPr/>
    </dgm:pt>
    <dgm:pt modelId="{CE44EA69-E7CA-4E1A-ADD8-E4F764907547}" type="pres">
      <dgm:prSet presAssocID="{B88DE4BB-C402-42A6-9634-6D5F449E4856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40DF0BB-25F7-428D-AD54-829C9FDB13B9}" type="pres">
      <dgm:prSet presAssocID="{95E2C339-BD0D-46F6-BCEF-CB70A3F5D479}" presName="parSpace" presStyleCnt="0"/>
      <dgm:spPr/>
    </dgm:pt>
    <dgm:pt modelId="{739BE8AB-8EE9-4DD5-86CD-AE22226A56F5}" type="pres">
      <dgm:prSet presAssocID="{8F852A74-326B-4098-9584-5BF24849D088}" presName="parTxOnly" presStyleLbl="node1" presStyleIdx="2" presStyleCnt="3" custLinFactNeighborX="612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2178A6F-B456-48BF-AABB-069FBDE68B8B}" srcId="{FFB1FCDE-8C77-4B1E-8C12-F680034E4895}" destId="{B88DE4BB-C402-42A6-9634-6D5F449E4856}" srcOrd="1" destOrd="0" parTransId="{F94F3D60-FF53-4690-9087-4DB4824B237B}" sibTransId="{95E2C339-BD0D-46F6-BCEF-CB70A3F5D479}"/>
    <dgm:cxn modelId="{01B1F9FD-4396-4484-90E2-7C4F19BD20B7}" srcId="{FFB1FCDE-8C77-4B1E-8C12-F680034E4895}" destId="{F7E318D8-A6D8-4B81-ADFA-F76885DD60EE}" srcOrd="0" destOrd="0" parTransId="{D904DE56-0098-445C-BAFD-48E69BC6A8EB}" sibTransId="{F7579CBD-07C6-41DE-B095-9EB471CC8E9D}"/>
    <dgm:cxn modelId="{FEFF4B1E-DE2F-4E3D-9E7C-AAA8A3A3A6D3}" type="presOf" srcId="{FFB1FCDE-8C77-4B1E-8C12-F680034E4895}" destId="{16B1859D-DA5F-4461-887F-1B2E2BD18C6A}" srcOrd="0" destOrd="0" presId="urn:microsoft.com/office/officeart/2005/8/layout/hChevron3"/>
    <dgm:cxn modelId="{3854759F-B5EA-43A1-8CC5-F3FDF40326EF}" srcId="{FFB1FCDE-8C77-4B1E-8C12-F680034E4895}" destId="{8F852A74-326B-4098-9584-5BF24849D088}" srcOrd="2" destOrd="0" parTransId="{6B2B08CB-797E-4CE1-B760-644C88CBE614}" sibTransId="{DFCEE32A-DB60-451D-9E37-75A985FEF822}"/>
    <dgm:cxn modelId="{0DC5B1CD-F29E-4C27-8E33-49ADF393315C}" type="presOf" srcId="{8F852A74-326B-4098-9584-5BF24849D088}" destId="{739BE8AB-8EE9-4DD5-86CD-AE22226A56F5}" srcOrd="0" destOrd="0" presId="urn:microsoft.com/office/officeart/2005/8/layout/hChevron3"/>
    <dgm:cxn modelId="{398CD2FF-06B2-4EAA-A47F-68B232B57236}" type="presOf" srcId="{B88DE4BB-C402-42A6-9634-6D5F449E4856}" destId="{CE44EA69-E7CA-4E1A-ADD8-E4F764907547}" srcOrd="0" destOrd="0" presId="urn:microsoft.com/office/officeart/2005/8/layout/hChevron3"/>
    <dgm:cxn modelId="{CB82CB7B-9D2D-4744-8AAF-4975B81DD862}" type="presOf" srcId="{F7E318D8-A6D8-4B81-ADFA-F76885DD60EE}" destId="{295A6949-F201-46FB-A112-77251E6A44FE}" srcOrd="0" destOrd="0" presId="urn:microsoft.com/office/officeart/2005/8/layout/hChevron3"/>
    <dgm:cxn modelId="{240710EE-15AD-44DE-88CF-E99A5A5A2BBC}" type="presParOf" srcId="{16B1859D-DA5F-4461-887F-1B2E2BD18C6A}" destId="{295A6949-F201-46FB-A112-77251E6A44FE}" srcOrd="0" destOrd="0" presId="urn:microsoft.com/office/officeart/2005/8/layout/hChevron3"/>
    <dgm:cxn modelId="{F6823F3C-9169-4576-A5EC-ABAAADA087A0}" type="presParOf" srcId="{16B1859D-DA5F-4461-887F-1B2E2BD18C6A}" destId="{7708AAAC-ABE2-4EB9-85DC-0715887A0B7D}" srcOrd="1" destOrd="0" presId="urn:microsoft.com/office/officeart/2005/8/layout/hChevron3"/>
    <dgm:cxn modelId="{2305F3AA-E51A-486C-9DB7-930214718D24}" type="presParOf" srcId="{16B1859D-DA5F-4461-887F-1B2E2BD18C6A}" destId="{CE44EA69-E7CA-4E1A-ADD8-E4F764907547}" srcOrd="2" destOrd="0" presId="urn:microsoft.com/office/officeart/2005/8/layout/hChevron3"/>
    <dgm:cxn modelId="{729893E1-CB7C-41DE-AA27-89C58FB8C964}" type="presParOf" srcId="{16B1859D-DA5F-4461-887F-1B2E2BD18C6A}" destId="{740DF0BB-25F7-428D-AD54-829C9FDB13B9}" srcOrd="3" destOrd="0" presId="urn:microsoft.com/office/officeart/2005/8/layout/hChevron3"/>
    <dgm:cxn modelId="{F44D2CC7-65B0-4846-9F92-910B2DF3C926}" type="presParOf" srcId="{16B1859D-DA5F-4461-887F-1B2E2BD18C6A}" destId="{739BE8AB-8EE9-4DD5-86CD-AE22226A56F5}" srcOrd="4" destOrd="0" presId="urn:microsoft.com/office/officeart/2005/8/layout/hChevron3"/>
  </dgm:cxnLst>
  <dgm:bg>
    <a:solidFill>
      <a:schemeClr val="accent5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B1FCDE-8C77-4B1E-8C12-F680034E4895}" type="doc">
      <dgm:prSet loTypeId="urn:microsoft.com/office/officeart/2005/8/layout/hChevron3" loCatId="process" qsTypeId="urn:microsoft.com/office/officeart/2005/8/quickstyle/simple1" qsCatId="simple" csTypeId="urn:microsoft.com/office/officeart/2005/8/colors/accent0_1" csCatId="mainScheme" phldr="1"/>
      <dgm:spPr/>
    </dgm:pt>
    <dgm:pt modelId="{F7E318D8-A6D8-4B81-ADFA-F76885DD60EE}">
      <dgm:prSet phldrT="[テキスト]" custT="1"/>
      <dgm:spPr/>
      <dgm:t>
        <a:bodyPr/>
        <a:lstStyle/>
        <a:p>
          <a:r>
            <a:rPr kumimoji="1" lang="ja-JP" altLang="en-US" sz="2000" dirty="0"/>
            <a:t>キャリア前期</a:t>
          </a:r>
        </a:p>
        <a:p>
          <a:r>
            <a:rPr kumimoji="1" lang="ja-JP" altLang="en-US" sz="1800" dirty="0"/>
            <a:t>就農</a:t>
          </a:r>
        </a:p>
        <a:p>
          <a:r>
            <a:rPr kumimoji="1" lang="ja-JP" altLang="en-US" sz="1800" dirty="0"/>
            <a:t>結婚・出産</a:t>
          </a:r>
        </a:p>
      </dgm:t>
    </dgm:pt>
    <dgm:pt modelId="{D904DE56-0098-445C-BAFD-48E69BC6A8EB}" type="parTrans" cxnId="{01B1F9FD-4396-4484-90E2-7C4F19BD20B7}">
      <dgm:prSet/>
      <dgm:spPr/>
      <dgm:t>
        <a:bodyPr/>
        <a:lstStyle/>
        <a:p>
          <a:endParaRPr kumimoji="1" lang="ja-JP" altLang="en-US" sz="2800"/>
        </a:p>
      </dgm:t>
    </dgm:pt>
    <dgm:pt modelId="{F7579CBD-07C6-41DE-B095-9EB471CC8E9D}" type="sibTrans" cxnId="{01B1F9FD-4396-4484-90E2-7C4F19BD20B7}">
      <dgm:prSet/>
      <dgm:spPr/>
      <dgm:t>
        <a:bodyPr/>
        <a:lstStyle/>
        <a:p>
          <a:endParaRPr kumimoji="1" lang="ja-JP" altLang="en-US" sz="2800"/>
        </a:p>
      </dgm:t>
    </dgm:pt>
    <dgm:pt modelId="{B88DE4BB-C402-42A6-9634-6D5F449E4856}">
      <dgm:prSet phldrT="[テキスト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kumimoji="1" lang="ja-JP" altLang="en-US" sz="2000" dirty="0"/>
            <a:t>キャリア中期</a:t>
          </a:r>
        </a:p>
        <a:p>
          <a:r>
            <a:rPr kumimoji="1" lang="ja-JP" altLang="en-US" sz="1800" dirty="0"/>
            <a:t>子育て年代</a:t>
          </a:r>
        </a:p>
        <a:p>
          <a:r>
            <a:rPr kumimoji="1" lang="ja-JP" altLang="en-US" sz="1800" dirty="0"/>
            <a:t>本格的経営参画</a:t>
          </a:r>
        </a:p>
      </dgm:t>
    </dgm:pt>
    <dgm:pt modelId="{F94F3D60-FF53-4690-9087-4DB4824B237B}" type="parTrans" cxnId="{52178A6F-B456-48BF-AABB-069FBDE68B8B}">
      <dgm:prSet/>
      <dgm:spPr/>
      <dgm:t>
        <a:bodyPr/>
        <a:lstStyle/>
        <a:p>
          <a:endParaRPr kumimoji="1" lang="ja-JP" altLang="en-US" sz="2800"/>
        </a:p>
      </dgm:t>
    </dgm:pt>
    <dgm:pt modelId="{95E2C339-BD0D-46F6-BCEF-CB70A3F5D479}" type="sibTrans" cxnId="{52178A6F-B456-48BF-AABB-069FBDE68B8B}">
      <dgm:prSet/>
      <dgm:spPr/>
      <dgm:t>
        <a:bodyPr/>
        <a:lstStyle/>
        <a:p>
          <a:endParaRPr kumimoji="1" lang="ja-JP" altLang="en-US" sz="2800"/>
        </a:p>
      </dgm:t>
    </dgm:pt>
    <dgm:pt modelId="{8F852A74-326B-4098-9584-5BF24849D088}">
      <dgm:prSet phldrT="[テキスト]" custT="1"/>
      <dgm:spPr/>
      <dgm:t>
        <a:bodyPr/>
        <a:lstStyle/>
        <a:p>
          <a:r>
            <a:rPr kumimoji="1" lang="ja-JP" altLang="en-US" sz="2000"/>
            <a:t>キャリア後期</a:t>
          </a:r>
        </a:p>
        <a:p>
          <a:r>
            <a:rPr kumimoji="1" lang="ja-JP" altLang="en-US" sz="1800"/>
            <a:t>対外活動期</a:t>
          </a:r>
        </a:p>
        <a:p>
          <a:endParaRPr kumimoji="1" lang="ja-JP" altLang="en-US" sz="1800"/>
        </a:p>
      </dgm:t>
    </dgm:pt>
    <dgm:pt modelId="{6B2B08CB-797E-4CE1-B760-644C88CBE614}" type="parTrans" cxnId="{3854759F-B5EA-43A1-8CC5-F3FDF40326EF}">
      <dgm:prSet/>
      <dgm:spPr/>
      <dgm:t>
        <a:bodyPr/>
        <a:lstStyle/>
        <a:p>
          <a:endParaRPr kumimoji="1" lang="ja-JP" altLang="en-US" sz="2800"/>
        </a:p>
      </dgm:t>
    </dgm:pt>
    <dgm:pt modelId="{DFCEE32A-DB60-451D-9E37-75A985FEF822}" type="sibTrans" cxnId="{3854759F-B5EA-43A1-8CC5-F3FDF40326EF}">
      <dgm:prSet/>
      <dgm:spPr/>
      <dgm:t>
        <a:bodyPr/>
        <a:lstStyle/>
        <a:p>
          <a:endParaRPr kumimoji="1" lang="ja-JP" altLang="en-US" sz="2800"/>
        </a:p>
      </dgm:t>
    </dgm:pt>
    <dgm:pt modelId="{16B1859D-DA5F-4461-887F-1B2E2BD18C6A}" type="pres">
      <dgm:prSet presAssocID="{FFB1FCDE-8C77-4B1E-8C12-F680034E4895}" presName="Name0" presStyleCnt="0">
        <dgm:presLayoutVars>
          <dgm:dir/>
          <dgm:resizeHandles val="exact"/>
        </dgm:presLayoutVars>
      </dgm:prSet>
      <dgm:spPr/>
    </dgm:pt>
    <dgm:pt modelId="{295A6949-F201-46FB-A112-77251E6A44FE}" type="pres">
      <dgm:prSet presAssocID="{F7E318D8-A6D8-4B81-ADFA-F76885DD60EE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708AAAC-ABE2-4EB9-85DC-0715887A0B7D}" type="pres">
      <dgm:prSet presAssocID="{F7579CBD-07C6-41DE-B095-9EB471CC8E9D}" presName="parSpace" presStyleCnt="0"/>
      <dgm:spPr/>
    </dgm:pt>
    <dgm:pt modelId="{CE44EA69-E7CA-4E1A-ADD8-E4F764907547}" type="pres">
      <dgm:prSet presAssocID="{B88DE4BB-C402-42A6-9634-6D5F449E4856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40DF0BB-25F7-428D-AD54-829C9FDB13B9}" type="pres">
      <dgm:prSet presAssocID="{95E2C339-BD0D-46F6-BCEF-CB70A3F5D479}" presName="parSpace" presStyleCnt="0"/>
      <dgm:spPr/>
    </dgm:pt>
    <dgm:pt modelId="{739BE8AB-8EE9-4DD5-86CD-AE22226A56F5}" type="pres">
      <dgm:prSet presAssocID="{8F852A74-326B-4098-9584-5BF24849D088}" presName="parTxOnly" presStyleLbl="node1" presStyleIdx="2" presStyleCnt="3" custLinFactNeighborX="612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1B1F9FD-4396-4484-90E2-7C4F19BD20B7}" srcId="{FFB1FCDE-8C77-4B1E-8C12-F680034E4895}" destId="{F7E318D8-A6D8-4B81-ADFA-F76885DD60EE}" srcOrd="0" destOrd="0" parTransId="{D904DE56-0098-445C-BAFD-48E69BC6A8EB}" sibTransId="{F7579CBD-07C6-41DE-B095-9EB471CC8E9D}"/>
    <dgm:cxn modelId="{3854759F-B5EA-43A1-8CC5-F3FDF40326EF}" srcId="{FFB1FCDE-8C77-4B1E-8C12-F680034E4895}" destId="{8F852A74-326B-4098-9584-5BF24849D088}" srcOrd="2" destOrd="0" parTransId="{6B2B08CB-797E-4CE1-B760-644C88CBE614}" sibTransId="{DFCEE32A-DB60-451D-9E37-75A985FEF822}"/>
    <dgm:cxn modelId="{52178A6F-B456-48BF-AABB-069FBDE68B8B}" srcId="{FFB1FCDE-8C77-4B1E-8C12-F680034E4895}" destId="{B88DE4BB-C402-42A6-9634-6D5F449E4856}" srcOrd="1" destOrd="0" parTransId="{F94F3D60-FF53-4690-9087-4DB4824B237B}" sibTransId="{95E2C339-BD0D-46F6-BCEF-CB70A3F5D479}"/>
    <dgm:cxn modelId="{20C3B23C-CF46-47B7-AA73-2F922F829F1B}" type="presOf" srcId="{8F852A74-326B-4098-9584-5BF24849D088}" destId="{739BE8AB-8EE9-4DD5-86CD-AE22226A56F5}" srcOrd="0" destOrd="0" presId="urn:microsoft.com/office/officeart/2005/8/layout/hChevron3"/>
    <dgm:cxn modelId="{CCAB6CB3-DC8C-47D9-9E2C-C1DA07069CE5}" type="presOf" srcId="{B88DE4BB-C402-42A6-9634-6D5F449E4856}" destId="{CE44EA69-E7CA-4E1A-ADD8-E4F764907547}" srcOrd="0" destOrd="0" presId="urn:microsoft.com/office/officeart/2005/8/layout/hChevron3"/>
    <dgm:cxn modelId="{E23D9E9E-5B4A-48C8-9C0C-808BF825A047}" type="presOf" srcId="{F7E318D8-A6D8-4B81-ADFA-F76885DD60EE}" destId="{295A6949-F201-46FB-A112-77251E6A44FE}" srcOrd="0" destOrd="0" presId="urn:microsoft.com/office/officeart/2005/8/layout/hChevron3"/>
    <dgm:cxn modelId="{5C2FA712-89B2-4B19-8C62-D283A25DDEFA}" type="presOf" srcId="{FFB1FCDE-8C77-4B1E-8C12-F680034E4895}" destId="{16B1859D-DA5F-4461-887F-1B2E2BD18C6A}" srcOrd="0" destOrd="0" presId="urn:microsoft.com/office/officeart/2005/8/layout/hChevron3"/>
    <dgm:cxn modelId="{045CF82D-CC79-489C-A6C0-FF02AFE909CB}" type="presParOf" srcId="{16B1859D-DA5F-4461-887F-1B2E2BD18C6A}" destId="{295A6949-F201-46FB-A112-77251E6A44FE}" srcOrd="0" destOrd="0" presId="urn:microsoft.com/office/officeart/2005/8/layout/hChevron3"/>
    <dgm:cxn modelId="{4AEBB1F7-911F-49ED-8898-CBFB8F060331}" type="presParOf" srcId="{16B1859D-DA5F-4461-887F-1B2E2BD18C6A}" destId="{7708AAAC-ABE2-4EB9-85DC-0715887A0B7D}" srcOrd="1" destOrd="0" presId="urn:microsoft.com/office/officeart/2005/8/layout/hChevron3"/>
    <dgm:cxn modelId="{8FAC4C0F-EE30-4D2F-9810-38DA59B91B9B}" type="presParOf" srcId="{16B1859D-DA5F-4461-887F-1B2E2BD18C6A}" destId="{CE44EA69-E7CA-4E1A-ADD8-E4F764907547}" srcOrd="2" destOrd="0" presId="urn:microsoft.com/office/officeart/2005/8/layout/hChevron3"/>
    <dgm:cxn modelId="{29A80F60-EAD7-42FC-B028-7EB5D7A9CD15}" type="presParOf" srcId="{16B1859D-DA5F-4461-887F-1B2E2BD18C6A}" destId="{740DF0BB-25F7-428D-AD54-829C9FDB13B9}" srcOrd="3" destOrd="0" presId="urn:microsoft.com/office/officeart/2005/8/layout/hChevron3"/>
    <dgm:cxn modelId="{6AF1D092-7387-4C5D-8490-7F2DDE4DA335}" type="presParOf" srcId="{16B1859D-DA5F-4461-887F-1B2E2BD18C6A}" destId="{739BE8AB-8EE9-4DD5-86CD-AE22226A56F5}" srcOrd="4" destOrd="0" presId="urn:microsoft.com/office/officeart/2005/8/layout/hChevron3"/>
  </dgm:cxnLst>
  <dgm:bg>
    <a:solidFill>
      <a:schemeClr val="accent5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B1FCDE-8C77-4B1E-8C12-F680034E4895}" type="doc">
      <dgm:prSet loTypeId="urn:microsoft.com/office/officeart/2005/8/layout/hChevron3" loCatId="process" qsTypeId="urn:microsoft.com/office/officeart/2005/8/quickstyle/simple1" qsCatId="simple" csTypeId="urn:microsoft.com/office/officeart/2005/8/colors/accent0_1" csCatId="mainScheme" phldr="1"/>
      <dgm:spPr/>
    </dgm:pt>
    <dgm:pt modelId="{F7E318D8-A6D8-4B81-ADFA-F76885DD60EE}">
      <dgm:prSet phldrT="[テキスト]" custT="1"/>
      <dgm:spPr/>
      <dgm:t>
        <a:bodyPr/>
        <a:lstStyle/>
        <a:p>
          <a:r>
            <a:rPr kumimoji="1" lang="ja-JP" altLang="en-US" sz="2000"/>
            <a:t>キャリア前期</a:t>
          </a:r>
        </a:p>
        <a:p>
          <a:r>
            <a:rPr kumimoji="1" lang="ja-JP" altLang="en-US" sz="1800" dirty="0"/>
            <a:t>就農</a:t>
          </a:r>
        </a:p>
        <a:p>
          <a:r>
            <a:rPr kumimoji="1" lang="ja-JP" altLang="en-US" sz="1800" dirty="0"/>
            <a:t>結婚・出産</a:t>
          </a:r>
        </a:p>
      </dgm:t>
    </dgm:pt>
    <dgm:pt modelId="{D904DE56-0098-445C-BAFD-48E69BC6A8EB}" type="parTrans" cxnId="{01B1F9FD-4396-4484-90E2-7C4F19BD20B7}">
      <dgm:prSet/>
      <dgm:spPr/>
      <dgm:t>
        <a:bodyPr/>
        <a:lstStyle/>
        <a:p>
          <a:endParaRPr kumimoji="1" lang="ja-JP" altLang="en-US" sz="2800"/>
        </a:p>
      </dgm:t>
    </dgm:pt>
    <dgm:pt modelId="{F7579CBD-07C6-41DE-B095-9EB471CC8E9D}" type="sibTrans" cxnId="{01B1F9FD-4396-4484-90E2-7C4F19BD20B7}">
      <dgm:prSet/>
      <dgm:spPr/>
      <dgm:t>
        <a:bodyPr/>
        <a:lstStyle/>
        <a:p>
          <a:endParaRPr kumimoji="1" lang="ja-JP" altLang="en-US" sz="2800"/>
        </a:p>
      </dgm:t>
    </dgm:pt>
    <dgm:pt modelId="{B88DE4BB-C402-42A6-9634-6D5F449E4856}">
      <dgm:prSet phldrT="[テキスト]" custT="1"/>
      <dgm:spPr/>
      <dgm:t>
        <a:bodyPr/>
        <a:lstStyle/>
        <a:p>
          <a:r>
            <a:rPr kumimoji="1" lang="ja-JP" altLang="en-US" sz="2000"/>
            <a:t>キャリア中期</a:t>
          </a:r>
        </a:p>
        <a:p>
          <a:r>
            <a:rPr kumimoji="1" lang="ja-JP" altLang="en-US" sz="1800"/>
            <a:t>子育て年代</a:t>
          </a:r>
        </a:p>
        <a:p>
          <a:r>
            <a:rPr kumimoji="1" lang="ja-JP" altLang="en-US" sz="1800"/>
            <a:t>本格的経営参画</a:t>
          </a:r>
        </a:p>
      </dgm:t>
    </dgm:pt>
    <dgm:pt modelId="{F94F3D60-FF53-4690-9087-4DB4824B237B}" type="parTrans" cxnId="{52178A6F-B456-48BF-AABB-069FBDE68B8B}">
      <dgm:prSet/>
      <dgm:spPr/>
      <dgm:t>
        <a:bodyPr/>
        <a:lstStyle/>
        <a:p>
          <a:endParaRPr kumimoji="1" lang="ja-JP" altLang="en-US" sz="2800"/>
        </a:p>
      </dgm:t>
    </dgm:pt>
    <dgm:pt modelId="{95E2C339-BD0D-46F6-BCEF-CB70A3F5D479}" type="sibTrans" cxnId="{52178A6F-B456-48BF-AABB-069FBDE68B8B}">
      <dgm:prSet/>
      <dgm:spPr/>
      <dgm:t>
        <a:bodyPr/>
        <a:lstStyle/>
        <a:p>
          <a:endParaRPr kumimoji="1" lang="ja-JP" altLang="en-US" sz="2800"/>
        </a:p>
      </dgm:t>
    </dgm:pt>
    <dgm:pt modelId="{8F852A74-326B-4098-9584-5BF24849D088}">
      <dgm:prSet phldrT="[テキスト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kumimoji="1" lang="ja-JP" altLang="en-US" sz="2000"/>
            <a:t>キャリア後期</a:t>
          </a:r>
        </a:p>
        <a:p>
          <a:r>
            <a:rPr kumimoji="1" lang="ja-JP" altLang="en-US" sz="1800"/>
            <a:t>対外活動期</a:t>
          </a:r>
        </a:p>
        <a:p>
          <a:endParaRPr kumimoji="1" lang="ja-JP" altLang="en-US" sz="1800"/>
        </a:p>
      </dgm:t>
    </dgm:pt>
    <dgm:pt modelId="{6B2B08CB-797E-4CE1-B760-644C88CBE614}" type="parTrans" cxnId="{3854759F-B5EA-43A1-8CC5-F3FDF40326EF}">
      <dgm:prSet/>
      <dgm:spPr/>
      <dgm:t>
        <a:bodyPr/>
        <a:lstStyle/>
        <a:p>
          <a:endParaRPr kumimoji="1" lang="ja-JP" altLang="en-US" sz="2800"/>
        </a:p>
      </dgm:t>
    </dgm:pt>
    <dgm:pt modelId="{DFCEE32A-DB60-451D-9E37-75A985FEF822}" type="sibTrans" cxnId="{3854759F-B5EA-43A1-8CC5-F3FDF40326EF}">
      <dgm:prSet/>
      <dgm:spPr/>
      <dgm:t>
        <a:bodyPr/>
        <a:lstStyle/>
        <a:p>
          <a:endParaRPr kumimoji="1" lang="ja-JP" altLang="en-US" sz="2800"/>
        </a:p>
      </dgm:t>
    </dgm:pt>
    <dgm:pt modelId="{16B1859D-DA5F-4461-887F-1B2E2BD18C6A}" type="pres">
      <dgm:prSet presAssocID="{FFB1FCDE-8C77-4B1E-8C12-F680034E4895}" presName="Name0" presStyleCnt="0">
        <dgm:presLayoutVars>
          <dgm:dir/>
          <dgm:resizeHandles val="exact"/>
        </dgm:presLayoutVars>
      </dgm:prSet>
      <dgm:spPr/>
    </dgm:pt>
    <dgm:pt modelId="{295A6949-F201-46FB-A112-77251E6A44FE}" type="pres">
      <dgm:prSet presAssocID="{F7E318D8-A6D8-4B81-ADFA-F76885DD60EE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708AAAC-ABE2-4EB9-85DC-0715887A0B7D}" type="pres">
      <dgm:prSet presAssocID="{F7579CBD-07C6-41DE-B095-9EB471CC8E9D}" presName="parSpace" presStyleCnt="0"/>
      <dgm:spPr/>
    </dgm:pt>
    <dgm:pt modelId="{CE44EA69-E7CA-4E1A-ADD8-E4F764907547}" type="pres">
      <dgm:prSet presAssocID="{B88DE4BB-C402-42A6-9634-6D5F449E4856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40DF0BB-25F7-428D-AD54-829C9FDB13B9}" type="pres">
      <dgm:prSet presAssocID="{95E2C339-BD0D-46F6-BCEF-CB70A3F5D479}" presName="parSpace" presStyleCnt="0"/>
      <dgm:spPr/>
    </dgm:pt>
    <dgm:pt modelId="{739BE8AB-8EE9-4DD5-86CD-AE22226A56F5}" type="pres">
      <dgm:prSet presAssocID="{8F852A74-326B-4098-9584-5BF24849D088}" presName="parTxOnly" presStyleLbl="node1" presStyleIdx="2" presStyleCnt="3" custLinFactNeighborX="612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1B1F9FD-4396-4484-90E2-7C4F19BD20B7}" srcId="{FFB1FCDE-8C77-4B1E-8C12-F680034E4895}" destId="{F7E318D8-A6D8-4B81-ADFA-F76885DD60EE}" srcOrd="0" destOrd="0" parTransId="{D904DE56-0098-445C-BAFD-48E69BC6A8EB}" sibTransId="{F7579CBD-07C6-41DE-B095-9EB471CC8E9D}"/>
    <dgm:cxn modelId="{E262A7C3-04A9-4D72-A37E-A7B740230A23}" type="presOf" srcId="{B88DE4BB-C402-42A6-9634-6D5F449E4856}" destId="{CE44EA69-E7CA-4E1A-ADD8-E4F764907547}" srcOrd="0" destOrd="0" presId="urn:microsoft.com/office/officeart/2005/8/layout/hChevron3"/>
    <dgm:cxn modelId="{3854759F-B5EA-43A1-8CC5-F3FDF40326EF}" srcId="{FFB1FCDE-8C77-4B1E-8C12-F680034E4895}" destId="{8F852A74-326B-4098-9584-5BF24849D088}" srcOrd="2" destOrd="0" parTransId="{6B2B08CB-797E-4CE1-B760-644C88CBE614}" sibTransId="{DFCEE32A-DB60-451D-9E37-75A985FEF822}"/>
    <dgm:cxn modelId="{3C57A78B-B079-40AF-9282-F67F3D4675D8}" type="presOf" srcId="{FFB1FCDE-8C77-4B1E-8C12-F680034E4895}" destId="{16B1859D-DA5F-4461-887F-1B2E2BD18C6A}" srcOrd="0" destOrd="0" presId="urn:microsoft.com/office/officeart/2005/8/layout/hChevron3"/>
    <dgm:cxn modelId="{52178A6F-B456-48BF-AABB-069FBDE68B8B}" srcId="{FFB1FCDE-8C77-4B1E-8C12-F680034E4895}" destId="{B88DE4BB-C402-42A6-9634-6D5F449E4856}" srcOrd="1" destOrd="0" parTransId="{F94F3D60-FF53-4690-9087-4DB4824B237B}" sibTransId="{95E2C339-BD0D-46F6-BCEF-CB70A3F5D479}"/>
    <dgm:cxn modelId="{FA73305C-481D-4AD0-AF2E-F6C874CB9440}" type="presOf" srcId="{8F852A74-326B-4098-9584-5BF24849D088}" destId="{739BE8AB-8EE9-4DD5-86CD-AE22226A56F5}" srcOrd="0" destOrd="0" presId="urn:microsoft.com/office/officeart/2005/8/layout/hChevron3"/>
    <dgm:cxn modelId="{214B3F26-6E1E-4541-A66E-35CAE14DED7A}" type="presOf" srcId="{F7E318D8-A6D8-4B81-ADFA-F76885DD60EE}" destId="{295A6949-F201-46FB-A112-77251E6A44FE}" srcOrd="0" destOrd="0" presId="urn:microsoft.com/office/officeart/2005/8/layout/hChevron3"/>
    <dgm:cxn modelId="{D6E085B8-737B-4B2C-B366-3C4267E17C68}" type="presParOf" srcId="{16B1859D-DA5F-4461-887F-1B2E2BD18C6A}" destId="{295A6949-F201-46FB-A112-77251E6A44FE}" srcOrd="0" destOrd="0" presId="urn:microsoft.com/office/officeart/2005/8/layout/hChevron3"/>
    <dgm:cxn modelId="{19C1E432-96AC-497C-BA16-5624AB3BA9CF}" type="presParOf" srcId="{16B1859D-DA5F-4461-887F-1B2E2BD18C6A}" destId="{7708AAAC-ABE2-4EB9-85DC-0715887A0B7D}" srcOrd="1" destOrd="0" presId="urn:microsoft.com/office/officeart/2005/8/layout/hChevron3"/>
    <dgm:cxn modelId="{93E2D5C2-2BDF-47D1-8C3A-BE56FD7B93D1}" type="presParOf" srcId="{16B1859D-DA5F-4461-887F-1B2E2BD18C6A}" destId="{CE44EA69-E7CA-4E1A-ADD8-E4F764907547}" srcOrd="2" destOrd="0" presId="urn:microsoft.com/office/officeart/2005/8/layout/hChevron3"/>
    <dgm:cxn modelId="{390F69A7-B526-4DF8-A19D-F9F5583DEB7D}" type="presParOf" srcId="{16B1859D-DA5F-4461-887F-1B2E2BD18C6A}" destId="{740DF0BB-25F7-428D-AD54-829C9FDB13B9}" srcOrd="3" destOrd="0" presId="urn:microsoft.com/office/officeart/2005/8/layout/hChevron3"/>
    <dgm:cxn modelId="{22B5C006-763D-4620-ABAA-5673C710A3FB}" type="presParOf" srcId="{16B1859D-DA5F-4461-887F-1B2E2BD18C6A}" destId="{739BE8AB-8EE9-4DD5-86CD-AE22226A56F5}" srcOrd="4" destOrd="0" presId="urn:microsoft.com/office/officeart/2005/8/layout/hChevron3"/>
  </dgm:cxnLst>
  <dgm:bg>
    <a:solidFill>
      <a:schemeClr val="accent5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A6949-F201-46FB-A112-77251E6A44FE}">
      <dsp:nvSpPr>
        <dsp:cNvPr id="0" name=""/>
        <dsp:cNvSpPr/>
      </dsp:nvSpPr>
      <dsp:spPr>
        <a:xfrm>
          <a:off x="3480" y="1083425"/>
          <a:ext cx="3043814" cy="121752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/>
            <a:t>キャリア前期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/>
            <a:t>就農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/>
            <a:t>結婚・出産</a:t>
          </a:r>
        </a:p>
      </dsp:txBody>
      <dsp:txXfrm>
        <a:off x="3480" y="1083425"/>
        <a:ext cx="2739433" cy="1217525"/>
      </dsp:txXfrm>
    </dsp:sp>
    <dsp:sp modelId="{CE44EA69-E7CA-4E1A-ADD8-E4F764907547}">
      <dsp:nvSpPr>
        <dsp:cNvPr id="0" name=""/>
        <dsp:cNvSpPr/>
      </dsp:nvSpPr>
      <dsp:spPr>
        <a:xfrm>
          <a:off x="2438532" y="1083425"/>
          <a:ext cx="3043814" cy="12175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/>
            <a:t>キャリア中期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/>
            <a:t>子育て年代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/>
            <a:t>本格的経営参画</a:t>
          </a:r>
        </a:p>
      </dsp:txBody>
      <dsp:txXfrm>
        <a:off x="3047295" y="1083425"/>
        <a:ext cx="1826289" cy="1217525"/>
      </dsp:txXfrm>
    </dsp:sp>
    <dsp:sp modelId="{739BE8AB-8EE9-4DD5-86CD-AE22226A56F5}">
      <dsp:nvSpPr>
        <dsp:cNvPr id="0" name=""/>
        <dsp:cNvSpPr/>
      </dsp:nvSpPr>
      <dsp:spPr>
        <a:xfrm>
          <a:off x="4877065" y="1083425"/>
          <a:ext cx="3043814" cy="12175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/>
            <a:t>キャリア後期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/>
            <a:t>対外活動期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800" kern="1200"/>
        </a:p>
      </dsp:txBody>
      <dsp:txXfrm>
        <a:off x="5485828" y="1083425"/>
        <a:ext cx="1826289" cy="12175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A6949-F201-46FB-A112-77251E6A44FE}">
      <dsp:nvSpPr>
        <dsp:cNvPr id="0" name=""/>
        <dsp:cNvSpPr/>
      </dsp:nvSpPr>
      <dsp:spPr>
        <a:xfrm>
          <a:off x="3480" y="111317"/>
          <a:ext cx="3043814" cy="1217525"/>
        </a:xfrm>
        <a:prstGeom prst="homePlate">
          <a:avLst/>
        </a:prstGeom>
        <a:solidFill>
          <a:schemeClr val="accent3">
            <a:lumMod val="40000"/>
            <a:lumOff val="6000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/>
            <a:t>キャリア前期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/>
            <a:t>就農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/>
            <a:t>結婚・出産</a:t>
          </a:r>
        </a:p>
      </dsp:txBody>
      <dsp:txXfrm>
        <a:off x="3480" y="111317"/>
        <a:ext cx="2739433" cy="1217525"/>
      </dsp:txXfrm>
    </dsp:sp>
    <dsp:sp modelId="{CE44EA69-E7CA-4E1A-ADD8-E4F764907547}">
      <dsp:nvSpPr>
        <dsp:cNvPr id="0" name=""/>
        <dsp:cNvSpPr/>
      </dsp:nvSpPr>
      <dsp:spPr>
        <a:xfrm>
          <a:off x="2438532" y="111317"/>
          <a:ext cx="3043814" cy="12175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/>
            <a:t>キャリア中期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/>
            <a:t>子育て年代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/>
            <a:t>本格的経営参画</a:t>
          </a:r>
        </a:p>
      </dsp:txBody>
      <dsp:txXfrm>
        <a:off x="3047295" y="111317"/>
        <a:ext cx="1826289" cy="1217525"/>
      </dsp:txXfrm>
    </dsp:sp>
    <dsp:sp modelId="{739BE8AB-8EE9-4DD5-86CD-AE22226A56F5}">
      <dsp:nvSpPr>
        <dsp:cNvPr id="0" name=""/>
        <dsp:cNvSpPr/>
      </dsp:nvSpPr>
      <dsp:spPr>
        <a:xfrm>
          <a:off x="4877065" y="111317"/>
          <a:ext cx="3043814" cy="12175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/>
            <a:t>キャリア後期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/>
            <a:t>対外活動期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800" kern="1200"/>
        </a:p>
      </dsp:txBody>
      <dsp:txXfrm>
        <a:off x="5485828" y="111317"/>
        <a:ext cx="1826289" cy="12175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8831" cy="493316"/>
          </a:xfrm>
          <a:prstGeom prst="rect">
            <a:avLst/>
          </a:prstGeom>
        </p:spPr>
        <p:txBody>
          <a:bodyPr vert="horz" lIns="90618" tIns="45306" rIns="90618" bIns="453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8" y="0"/>
            <a:ext cx="2918831" cy="493316"/>
          </a:xfrm>
          <a:prstGeom prst="rect">
            <a:avLst/>
          </a:prstGeom>
        </p:spPr>
        <p:txBody>
          <a:bodyPr vert="horz" lIns="90618" tIns="45306" rIns="90618" bIns="45306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5"/>
            <a:ext cx="2918831" cy="493316"/>
          </a:xfrm>
          <a:prstGeom prst="rect">
            <a:avLst/>
          </a:prstGeom>
        </p:spPr>
        <p:txBody>
          <a:bodyPr vert="horz" lIns="90618" tIns="45306" rIns="90618" bIns="453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8" y="9371285"/>
            <a:ext cx="2918831" cy="493316"/>
          </a:xfrm>
          <a:prstGeom prst="rect">
            <a:avLst/>
          </a:prstGeom>
        </p:spPr>
        <p:txBody>
          <a:bodyPr vert="horz" lIns="90618" tIns="45306" rIns="90618" bIns="45306" rtlCol="0" anchor="b"/>
          <a:lstStyle>
            <a:lvl1pPr algn="r">
              <a:defRPr sz="1200"/>
            </a:lvl1pPr>
          </a:lstStyle>
          <a:p>
            <a:fld id="{B34DD833-0440-465C-A47A-5373A4580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217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19413" cy="493713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4"/>
            <a:ext cx="2919412" cy="493713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8" rIns="91413" bIns="457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4" y="4686300"/>
            <a:ext cx="5389563" cy="4440238"/>
          </a:xfrm>
          <a:prstGeom prst="rect">
            <a:avLst/>
          </a:prstGeom>
        </p:spPr>
        <p:txBody>
          <a:bodyPr vert="horz" lIns="91413" tIns="45708" rIns="91413" bIns="457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013"/>
            <a:ext cx="2919413" cy="493712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r">
              <a:defRPr sz="1200"/>
            </a:lvl1pPr>
          </a:lstStyle>
          <a:p>
            <a:fld id="{7F2F2D60-B957-4234-8FEE-B3235DE50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9417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616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F5AE-7EE6-423C-AAA2-279B16536385}" type="datetime1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AF260-240A-4B89-A23F-7CA637D3D663}" type="datetime1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CC19-EEBA-4D1A-BD49-54C748782718}" type="datetime1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726-1FD3-4CB0-95AA-0BAD684572C5}" type="datetime1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ADD-D4C0-40D5-B05C-F08EEF89D83B}" type="datetime1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F7C5-0807-47B6-877A-C86A5008FC79}" type="datetime1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311D-ABC1-4DCB-B4A7-C929C1E4D78F}" type="datetime1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9666-7CA0-4275-BFC1-10ADDD9EA5DA}" type="datetime1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C9E02-AA54-4D98-81AB-D89BE5D2305E}" type="datetime1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140B-E1BC-4CDA-9B0B-E30F2A08C0AD}" type="datetime1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C4E9-33FB-416A-B30B-468335165EE1}" type="datetime1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F891B22-B24C-4FDF-B70E-DA84C2D29DC4}" type="datetime1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kumimoji="1"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85665"/>
            <a:ext cx="7772400" cy="3179439"/>
          </a:xfrm>
        </p:spPr>
        <p:txBody>
          <a:bodyPr/>
          <a:lstStyle/>
          <a:p>
            <a:pPr algn="l"/>
            <a:r>
              <a:rPr kumimoji="1" lang="ja-JP" altLang="en-US" sz="4400" dirty="0" smtClean="0"/>
              <a:t>畜産女性を取り巻く課題と</a:t>
            </a: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r>
              <a:rPr kumimoji="1" lang="ja-JP" altLang="en-US" sz="4400" dirty="0" smtClean="0"/>
              <a:t>　　経営支援組織のサポート</a:t>
            </a: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r>
              <a:rPr kumimoji="1" lang="en-US" altLang="ja-JP" sz="1400" dirty="0" smtClean="0"/>
              <a:t/>
            </a:r>
            <a:br>
              <a:rPr kumimoji="1" lang="en-US" altLang="ja-JP" sz="1400" dirty="0" smtClean="0"/>
            </a:br>
            <a:r>
              <a:rPr kumimoji="1" lang="ja-JP" altLang="en-US" sz="2400" dirty="0" smtClean="0">
                <a:solidFill>
                  <a:schemeClr val="tx1"/>
                </a:solidFill>
              </a:rPr>
              <a:t>「</a:t>
            </a:r>
            <a:r>
              <a:rPr lang="ja-JP" altLang="en-US" sz="2400" dirty="0" smtClean="0">
                <a:solidFill>
                  <a:schemeClr val="tx1"/>
                </a:solidFill>
              </a:rPr>
              <a:t>畜産</a:t>
            </a:r>
            <a:r>
              <a:rPr lang="ja-JP" altLang="en-US" sz="2400" dirty="0">
                <a:solidFill>
                  <a:schemeClr val="tx1"/>
                </a:solidFill>
              </a:rPr>
              <a:t>経営における女子力発揮のための</a:t>
            </a:r>
            <a:r>
              <a:rPr lang="ja-JP" altLang="en-US" sz="2400" dirty="0" smtClean="0">
                <a:solidFill>
                  <a:schemeClr val="tx1"/>
                </a:solidFill>
              </a:rPr>
              <a:t>手引き」より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1250757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平成３０年度畜産女性経営者育成強化事業</a:t>
            </a:r>
            <a:endParaRPr kumimoji="1" lang="en-US" altLang="ja-JP" sz="2800" dirty="0" smtClean="0"/>
          </a:p>
          <a:p>
            <a:pPr algn="ctr"/>
            <a:r>
              <a:rPr lang="ja-JP" altLang="en-US" sz="2800" dirty="0"/>
              <a:t>畜産女性サポート力強化</a:t>
            </a:r>
            <a:r>
              <a:rPr lang="ja-JP" altLang="en-US" sz="2800" dirty="0" smtClean="0"/>
              <a:t>研修会</a:t>
            </a:r>
            <a:endParaRPr kumimoji="1" lang="ja-JP" altLang="en-US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1371600" y="5090120"/>
            <a:ext cx="6400800" cy="931168"/>
          </a:xfrm>
        </p:spPr>
        <p:txBody>
          <a:bodyPr/>
          <a:lstStyle/>
          <a:p>
            <a:r>
              <a:rPr kumimoji="1" lang="ja-JP" altLang="en-US" dirty="0" smtClean="0"/>
              <a:t>平成</a:t>
            </a:r>
            <a:r>
              <a:rPr kumimoji="1" lang="ja-JP" altLang="en-US" smtClean="0"/>
              <a:t>３０年</a:t>
            </a:r>
            <a:r>
              <a:rPr kumimoji="1" lang="ja-JP" altLang="en-US" smtClean="0"/>
              <a:t>１２月１１日</a:t>
            </a:r>
            <a:endParaRPr kumimoji="1" lang="en-US" altLang="ja-JP" dirty="0" smtClean="0"/>
          </a:p>
          <a:p>
            <a:r>
              <a:rPr lang="ja-JP" altLang="en-US" dirty="0"/>
              <a:t>公益社団</a:t>
            </a:r>
            <a:r>
              <a:rPr lang="ja-JP" altLang="en-US" dirty="0" smtClean="0"/>
              <a:t>法人　中央畜産会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895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3546320381"/>
              </p:ext>
            </p:extLst>
          </p:nvPr>
        </p:nvGraphicFramePr>
        <p:xfrm>
          <a:off x="539552" y="692696"/>
          <a:ext cx="792088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0" y="28674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400" dirty="0" smtClean="0"/>
              <a:t>幼い段階の</a:t>
            </a:r>
            <a:r>
              <a:rPr kumimoji="1" lang="ja-JP" altLang="en-US" sz="2400" dirty="0" smtClean="0"/>
              <a:t>子育てが終了＝時間がつくりやすくなる時期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→経営の基幹労働力として畜産に従事する時間が大きく増加</a:t>
            </a:r>
            <a:endParaRPr lang="en-US" altLang="ja-JP" sz="2400" dirty="0" smtClean="0"/>
          </a:p>
          <a:p>
            <a:endParaRPr lang="en-US" altLang="ja-JP" sz="2400" dirty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u="sng" dirty="0" smtClean="0"/>
              <a:t>経営全体のマネジメントに大きく貢献していく時期</a:t>
            </a:r>
            <a:endParaRPr lang="en-US" altLang="ja-JP" sz="2400" u="sng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6" name="角丸四角形吹き出し 5"/>
          <p:cNvSpPr/>
          <p:nvPr/>
        </p:nvSpPr>
        <p:spPr>
          <a:xfrm>
            <a:off x="4427984" y="5157192"/>
            <a:ext cx="2376264" cy="823446"/>
          </a:xfrm>
          <a:prstGeom prst="wedgeRoundRectCallout">
            <a:avLst>
              <a:gd name="adj1" fmla="val -86500"/>
              <a:gd name="adj2" fmla="val -13940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u="sng" dirty="0" smtClean="0"/>
              <a:t>サポートのチャンス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157566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サポート</a:t>
            </a:r>
            <a:r>
              <a:rPr lang="ja-JP" altLang="en-US" dirty="0" smtClean="0"/>
              <a:t>の場面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1844824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3600" dirty="0" smtClean="0"/>
              <a:t>意見を出しやすい職場環境づくり</a:t>
            </a:r>
            <a:endParaRPr kumimoji="1" lang="en-US" altLang="ja-JP" sz="3600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3600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36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3600" dirty="0" smtClean="0"/>
              <a:t>女性のキャリアアップの後押し</a:t>
            </a:r>
            <a:endParaRPr kumimoji="1" lang="en-US" altLang="ja-JP" sz="3600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3600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36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3600" dirty="0" smtClean="0"/>
              <a:t>女性が外に出ていける環境づくり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0467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964488" cy="504055"/>
          </a:xfrm>
        </p:spPr>
        <p:txBody>
          <a:bodyPr/>
          <a:lstStyle/>
          <a:p>
            <a:r>
              <a:rPr lang="ja-JP" altLang="en-US" sz="2000" u="sng" dirty="0" smtClean="0">
                <a:solidFill>
                  <a:schemeClr val="tx1"/>
                </a:solidFill>
              </a:rPr>
              <a:t>平成２７～２９年度に「畜産</a:t>
            </a:r>
            <a:r>
              <a:rPr lang="ja-JP" altLang="en-US" sz="2000" u="sng" dirty="0">
                <a:solidFill>
                  <a:schemeClr val="tx1"/>
                </a:solidFill>
              </a:rPr>
              <a:t>経営</a:t>
            </a:r>
            <a:r>
              <a:rPr lang="ja-JP" altLang="en-US" sz="2000" u="sng" dirty="0" smtClean="0">
                <a:solidFill>
                  <a:schemeClr val="tx1"/>
                </a:solidFill>
              </a:rPr>
              <a:t>における女子力発揮推進事業を実施。</a:t>
            </a:r>
            <a:endParaRPr kumimoji="1" lang="ja-JP" altLang="en-US" sz="2000" u="sng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09442" y="1700808"/>
            <a:ext cx="7883038" cy="4896544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実施の背景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畜産は他の農林水産業と比較して、女性の参画が進んでいる</a:t>
            </a:r>
            <a:r>
              <a:rPr lang="ja-JP" altLang="en-US" dirty="0" smtClean="0">
                <a:solidFill>
                  <a:schemeClr val="tx1"/>
                </a:solidFill>
              </a:rPr>
              <a:t>分野。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800100" lvl="2" indent="0">
              <a:buNone/>
            </a:pPr>
            <a:r>
              <a:rPr lang="ja-JP" altLang="en-US" sz="1800" dirty="0" smtClean="0">
                <a:solidFill>
                  <a:schemeClr val="tx1"/>
                </a:solidFill>
              </a:rPr>
              <a:t>農業経営全体では６．７％　　畜産経営では１７．４％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pPr marL="800100" lvl="2" indent="0">
              <a:buNone/>
            </a:pPr>
            <a:r>
              <a:rPr kumimoji="1" lang="ja-JP" altLang="en-US" sz="1600" dirty="0" smtClean="0">
                <a:solidFill>
                  <a:schemeClr val="tx1"/>
                </a:solidFill>
              </a:rPr>
              <a:t>（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2015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農業センサスより）　　　 （女子力発揮事業調査</a:t>
            </a:r>
            <a:r>
              <a:rPr lang="ja-JP" altLang="en-US" sz="1600" dirty="0" smtClean="0">
                <a:solidFill>
                  <a:schemeClr val="tx1"/>
                </a:solidFill>
              </a:rPr>
              <a:t>結果より）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知的労働の増加や６次</a:t>
            </a:r>
            <a:r>
              <a:rPr lang="ja-JP" altLang="en-US" dirty="0" smtClean="0">
                <a:solidFill>
                  <a:schemeClr val="tx1"/>
                </a:solidFill>
              </a:rPr>
              <a:t>産業化など畜産</a:t>
            </a:r>
            <a:r>
              <a:rPr lang="ja-JP" altLang="en-US" dirty="0">
                <a:solidFill>
                  <a:schemeClr val="tx1"/>
                </a:solidFill>
              </a:rPr>
              <a:t>経営の</a:t>
            </a:r>
            <a:r>
              <a:rPr lang="ja-JP" altLang="en-US" dirty="0" smtClean="0">
                <a:solidFill>
                  <a:schemeClr val="tx1"/>
                </a:solidFill>
              </a:rPr>
              <a:t>多様化が進む中、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　　女性の経営参画が今まで以上に期待されている。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しかし、労働負担や働きやすさは男性と比べて不利な点が多い。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畜産女性</a:t>
            </a:r>
            <a:r>
              <a:rPr lang="ja-JP" altLang="en-US" dirty="0">
                <a:solidFill>
                  <a:schemeClr val="tx1"/>
                </a:solidFill>
              </a:rPr>
              <a:t>の力を発揮</a:t>
            </a:r>
            <a:r>
              <a:rPr lang="ja-JP" altLang="en-US" dirty="0" smtClean="0">
                <a:solidFill>
                  <a:schemeClr val="tx1"/>
                </a:solidFill>
              </a:rPr>
              <a:t>させる</a:t>
            </a:r>
            <a:r>
              <a:rPr lang="ja-JP" altLang="en-US" dirty="0">
                <a:solidFill>
                  <a:schemeClr val="tx1"/>
                </a:solidFill>
              </a:rPr>
              <a:t>ため</a:t>
            </a:r>
            <a:r>
              <a:rPr lang="ja-JP" altLang="en-US" dirty="0" smtClean="0">
                <a:solidFill>
                  <a:schemeClr val="tx1"/>
                </a:solidFill>
              </a:rPr>
              <a:t>の課題への対応や地域</a:t>
            </a:r>
            <a:r>
              <a:rPr lang="ja-JP" altLang="en-US" dirty="0">
                <a:solidFill>
                  <a:schemeClr val="tx1"/>
                </a:solidFill>
              </a:rPr>
              <a:t>を牽引する新た</a:t>
            </a:r>
            <a:r>
              <a:rPr lang="ja-JP" altLang="en-US" dirty="0" smtClean="0">
                <a:solidFill>
                  <a:schemeClr val="tx1"/>
                </a:solidFill>
              </a:rPr>
              <a:t>な女性リーダーの育成等が必要。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事業の目指すところ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r>
              <a:rPr kumimoji="1" lang="ja-JP" altLang="en-US" dirty="0" smtClean="0">
                <a:solidFill>
                  <a:schemeClr val="tx1"/>
                </a:solidFill>
              </a:rPr>
              <a:t>畜産女性が活躍し活気ある畜産の創造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事業の内容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marL="174625" lvl="1" indent="0">
              <a:buNone/>
            </a:pPr>
            <a:r>
              <a:rPr lang="ja-JP" altLang="en-US" sz="1800" dirty="0" smtClean="0">
                <a:solidFill>
                  <a:schemeClr val="tx1"/>
                </a:solidFill>
              </a:rPr>
              <a:t>・畜産女性を取り巻く課題への対応策の提言</a:t>
            </a:r>
            <a:r>
              <a:rPr lang="ja-JP" altLang="en-US" sz="1800" u="sng" dirty="0" smtClean="0">
                <a:solidFill>
                  <a:schemeClr val="tx1"/>
                </a:solidFill>
              </a:rPr>
              <a:t>（平成</a:t>
            </a:r>
            <a:r>
              <a:rPr lang="en-US" altLang="ja-JP" sz="1800" u="sng" dirty="0" smtClean="0">
                <a:solidFill>
                  <a:schemeClr val="tx1"/>
                </a:solidFill>
              </a:rPr>
              <a:t>29</a:t>
            </a:r>
            <a:r>
              <a:rPr lang="ja-JP" altLang="en-US" sz="1800" u="sng" dirty="0" smtClean="0">
                <a:solidFill>
                  <a:schemeClr val="tx1"/>
                </a:solidFill>
              </a:rPr>
              <a:t>年度、手引きの作成）</a:t>
            </a:r>
            <a:endParaRPr lang="en-US" altLang="ja-JP" sz="1800" u="sng" dirty="0" smtClean="0">
              <a:solidFill>
                <a:schemeClr val="tx1"/>
              </a:solidFill>
            </a:endParaRPr>
          </a:p>
          <a:p>
            <a:pPr marL="174625" lvl="1" indent="0">
              <a:buNone/>
            </a:pPr>
            <a:r>
              <a:rPr lang="ja-JP" altLang="en-US" sz="1800" dirty="0" smtClean="0">
                <a:solidFill>
                  <a:schemeClr val="tx1"/>
                </a:solidFill>
              </a:rPr>
              <a:t>・地域女性リーダーの育成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79512" y="-99392"/>
            <a:ext cx="8784976" cy="9244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kumimoji="1"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400" dirty="0"/>
              <a:t>「畜産経営における女子力発揮のための手引き」と</a:t>
            </a:r>
            <a:r>
              <a:rPr lang="ja-JP" altLang="en-US" sz="2400" dirty="0" smtClean="0"/>
              <a:t>は？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8950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39552"/>
          </a:xfrm>
        </p:spPr>
        <p:txBody>
          <a:bodyPr/>
          <a:lstStyle/>
          <a:p>
            <a:r>
              <a:rPr lang="ja-JP" altLang="en-US" sz="2800" dirty="0"/>
              <a:t>平成２９年度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/>
              <a:t>畜産経営における女子力発揮のための手引き</a:t>
            </a:r>
            <a:endParaRPr kumimoji="1"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467544" y="1988840"/>
            <a:ext cx="839204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畜産女性を取り巻く課題へ</a:t>
            </a:r>
            <a:r>
              <a:rPr lang="ja-JP" altLang="en-US" sz="3200" dirty="0" smtClean="0"/>
              <a:t>の対応</a:t>
            </a:r>
            <a:r>
              <a:rPr lang="ja-JP" altLang="en-US" sz="3200" dirty="0"/>
              <a:t>策の</a:t>
            </a:r>
            <a:r>
              <a:rPr lang="ja-JP" altLang="en-US" sz="3200" dirty="0" smtClean="0"/>
              <a:t>提言を</a:t>
            </a:r>
            <a:endParaRPr lang="en-US" altLang="ja-JP" sz="3200" dirty="0" smtClean="0"/>
          </a:p>
          <a:p>
            <a:r>
              <a:rPr lang="ja-JP" altLang="en-US" sz="3200" dirty="0" smtClean="0"/>
              <a:t>手引きとして取りまとめ</a:t>
            </a:r>
            <a:endParaRPr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87624" y="3659540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3200" dirty="0" smtClean="0"/>
              <a:t>この中で、</a:t>
            </a:r>
            <a:r>
              <a:rPr kumimoji="1" lang="ja-JP" altLang="en-US" sz="3200" u="sng" dirty="0" smtClean="0"/>
              <a:t>畜産女性の活躍には、経営内外からの後押しが重要な役割を担っている</a:t>
            </a:r>
            <a:r>
              <a:rPr kumimoji="1" lang="ja-JP" altLang="en-US" sz="3200" dirty="0" smtClean="0"/>
              <a:t>ことを、提言。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4312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271007"/>
            <a:ext cx="8928992" cy="504056"/>
          </a:xfrm>
        </p:spPr>
        <p:txBody>
          <a:bodyPr/>
          <a:lstStyle/>
          <a:p>
            <a:r>
              <a:rPr kumimoji="1" lang="en-US" altLang="ja-JP" sz="2400" dirty="0" smtClean="0"/>
              <a:t>【</a:t>
            </a:r>
            <a:r>
              <a:rPr kumimoji="1" lang="ja-JP" altLang="en-US" sz="2400" dirty="0" smtClean="0"/>
              <a:t>畜産女性を取り巻く課題３つの視点から対応策を提言</a:t>
            </a:r>
            <a:r>
              <a:rPr kumimoji="1" lang="en-US" altLang="ja-JP" sz="2400" dirty="0" smtClean="0"/>
              <a:t>】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4495" y="5959931"/>
            <a:ext cx="8229600" cy="543674"/>
          </a:xfrm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kumimoji="1" lang="ja-JP" altLang="en-US" sz="2800" dirty="0" smtClean="0">
                <a:solidFill>
                  <a:srgbClr val="C00000"/>
                </a:solidFill>
              </a:rPr>
              <a:t>そして、外に出ていける環境づくり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pic>
        <p:nvPicPr>
          <p:cNvPr id="1028" name="Picture 4" descr="「畜産 女性 クリ...」の画像検索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840" y="3305203"/>
            <a:ext cx="1596587" cy="235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円/楕円 10"/>
          <p:cNvSpPr/>
          <p:nvPr/>
        </p:nvSpPr>
        <p:spPr>
          <a:xfrm>
            <a:off x="2888475" y="784923"/>
            <a:ext cx="3393319" cy="244827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職場等環境整備</a:t>
            </a:r>
            <a:endParaRPr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5488790" y="3089179"/>
            <a:ext cx="3393319" cy="244827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ﾜｰｸ･ﾗｲﾌ･ﾊﾞﾗﾝｽ</a:t>
            </a:r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240154" y="3064395"/>
            <a:ext cx="3378106" cy="244827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キャリアアップ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148064" y="3233195"/>
            <a:ext cx="340726" cy="771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3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160240"/>
          </a:xfrm>
        </p:spPr>
        <p:txBody>
          <a:bodyPr/>
          <a:lstStyle/>
          <a:p>
            <a:r>
              <a:rPr lang="ja-JP" altLang="en-US" sz="3200" dirty="0"/>
              <a:t>畜産女性のライフサイクル</a:t>
            </a:r>
            <a:r>
              <a:rPr lang="ja-JP" altLang="en-US" sz="3200" dirty="0" smtClean="0"/>
              <a:t>とキャリア形成と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経営内外のサポートのタイミング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 smtClean="0"/>
              <a:t>を考えてみましょう</a:t>
            </a:r>
            <a:endParaRPr kumimoji="1" lang="ja-JP" altLang="en-US" sz="32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36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999103680"/>
              </p:ext>
            </p:extLst>
          </p:nvPr>
        </p:nvGraphicFramePr>
        <p:xfrm>
          <a:off x="539552" y="1700808"/>
          <a:ext cx="792088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76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3705204738"/>
              </p:ext>
            </p:extLst>
          </p:nvPr>
        </p:nvGraphicFramePr>
        <p:xfrm>
          <a:off x="539552" y="188640"/>
          <a:ext cx="792088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0" y="2394754"/>
            <a:ext cx="9144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400" dirty="0" smtClean="0"/>
              <a:t>畜産に関わるきっかけ＝男性経営者・後継者との結婚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　</a:t>
            </a:r>
            <a:r>
              <a:rPr kumimoji="1" lang="ja-JP" altLang="en-US" sz="2400" dirty="0" smtClean="0"/>
              <a:t>→畜産現場の近くで生活スタート</a:t>
            </a:r>
            <a:endParaRPr kumimoji="1" lang="en-US" altLang="ja-JP" sz="2400" dirty="0" smtClean="0"/>
          </a:p>
          <a:p>
            <a:endParaRPr lang="en-US" altLang="ja-JP" sz="12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400" dirty="0" smtClean="0"/>
              <a:t>畜産に本格的に関わらない</a:t>
            </a:r>
            <a:r>
              <a:rPr lang="ja-JP" altLang="en-US" sz="2400" dirty="0" smtClean="0"/>
              <a:t>＝畜産のキャリア形成には</a:t>
            </a:r>
            <a:endParaRPr lang="en-US" altLang="ja-JP" sz="2400" dirty="0" smtClean="0"/>
          </a:p>
          <a:p>
            <a:r>
              <a:rPr lang="ja-JP" altLang="en-US" sz="2400" dirty="0" smtClean="0"/>
              <a:t>　　　　　　　　　　　　　　　　　　強い関心が向けられない</a:t>
            </a:r>
            <a:endParaRPr lang="en-US" altLang="ja-JP" sz="2400" dirty="0" smtClean="0"/>
          </a:p>
          <a:p>
            <a:endParaRPr kumimoji="1" lang="en-US" altLang="ja-JP" sz="12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400" dirty="0" smtClean="0"/>
              <a:t>妊娠・出産、子育てに忙殺される期間</a:t>
            </a:r>
            <a:endParaRPr kumimoji="1" lang="en-US" altLang="ja-JP" sz="2400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400" u="sng" dirty="0" smtClean="0">
                <a:solidFill>
                  <a:srgbClr val="C00000"/>
                </a:solidFill>
              </a:rPr>
              <a:t>インターネットの活用やＳＮＳ等のツールも活用して、</a:t>
            </a:r>
            <a:endParaRPr kumimoji="1" lang="en-US" altLang="ja-JP" sz="2400" u="sng" dirty="0" smtClean="0"/>
          </a:p>
          <a:p>
            <a:r>
              <a:rPr lang="ja-JP" altLang="en-US" sz="2400" dirty="0" smtClean="0"/>
              <a:t>　</a:t>
            </a:r>
            <a:r>
              <a:rPr lang="ja-JP" altLang="en-US" sz="2400" u="sng" dirty="0" smtClean="0">
                <a:solidFill>
                  <a:srgbClr val="C00000"/>
                </a:solidFill>
              </a:rPr>
              <a:t>“知り合い・友人”</a:t>
            </a:r>
            <a:r>
              <a:rPr lang="ja-JP" altLang="en-US" sz="2400" u="sng" dirty="0" err="1" smtClean="0">
                <a:solidFill>
                  <a:srgbClr val="C00000"/>
                </a:solidFill>
              </a:rPr>
              <a:t>づ</a:t>
            </a:r>
            <a:r>
              <a:rPr lang="ja-JP" altLang="en-US" sz="2400" u="sng" dirty="0" smtClean="0">
                <a:solidFill>
                  <a:srgbClr val="C00000"/>
                </a:solidFill>
              </a:rPr>
              <a:t>くり</a:t>
            </a:r>
            <a:r>
              <a:rPr lang="ja-JP" altLang="en-US" sz="2400" u="sng" dirty="0" smtClean="0"/>
              <a:t>のきっかけをつくる</a:t>
            </a:r>
            <a:endParaRPr kumimoji="1" lang="ja-JP" altLang="en-US" sz="2400" u="sng" dirty="0"/>
          </a:p>
        </p:txBody>
      </p:sp>
      <p:sp>
        <p:nvSpPr>
          <p:cNvPr id="6" name="下矢印 5"/>
          <p:cNvSpPr/>
          <p:nvPr/>
        </p:nvSpPr>
        <p:spPr>
          <a:xfrm>
            <a:off x="2915816" y="4718467"/>
            <a:ext cx="194421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107504" y="1782108"/>
            <a:ext cx="8856984" cy="553271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結婚をきっかけに畜産への関わりをスタートする女性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6300192" y="4333746"/>
            <a:ext cx="2376264" cy="823446"/>
          </a:xfrm>
          <a:prstGeom prst="wedgeRoundRectCallout">
            <a:avLst>
              <a:gd name="adj1" fmla="val -127479"/>
              <a:gd name="adj2" fmla="val 8413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u="sng" dirty="0" smtClean="0"/>
              <a:t>サポートのチャンス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84555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5000" y="1944122"/>
            <a:ext cx="88924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400" dirty="0" smtClean="0"/>
              <a:t>畜産業を積極的に選択＝最初の段階からキャリア形成を意識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　</a:t>
            </a:r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400" dirty="0" smtClean="0"/>
              <a:t>女性の意識・関心の強弱による対応の違いを想定して、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</a:t>
            </a:r>
            <a:r>
              <a:rPr kumimoji="1" lang="ja-JP" altLang="en-US" sz="2400" u="sng" dirty="0" smtClean="0"/>
              <a:t>畜産のキャリア形成に向けた</a:t>
            </a:r>
            <a:endParaRPr kumimoji="1" lang="en-US" altLang="ja-JP" sz="2400" u="sng" dirty="0" smtClean="0"/>
          </a:p>
          <a:p>
            <a:r>
              <a:rPr lang="ja-JP" altLang="en-US" sz="2400" dirty="0"/>
              <a:t>　</a:t>
            </a:r>
            <a:r>
              <a:rPr kumimoji="1" lang="ja-JP" altLang="en-US" sz="2400" u="sng" dirty="0" smtClean="0"/>
              <a:t>取り組みやきっかけづくりを提供・サポート</a:t>
            </a:r>
            <a:r>
              <a:rPr kumimoji="1" lang="ja-JP" altLang="en-US" sz="2400" dirty="0" smtClean="0"/>
              <a:t>する準備が大切</a:t>
            </a:r>
            <a:endParaRPr kumimoji="1" lang="ja-JP" altLang="en-US" sz="2400" dirty="0"/>
          </a:p>
        </p:txBody>
      </p:sp>
      <p:sp>
        <p:nvSpPr>
          <p:cNvPr id="6" name="下矢印 5"/>
          <p:cNvSpPr/>
          <p:nvPr/>
        </p:nvSpPr>
        <p:spPr>
          <a:xfrm>
            <a:off x="2915816" y="2460090"/>
            <a:ext cx="1944216" cy="752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107504" y="669616"/>
            <a:ext cx="8879976" cy="527136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学校卒業時に畜産を仕事に選択する女性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8" name="角丸四角形吹き出し 7"/>
          <p:cNvSpPr/>
          <p:nvPr/>
        </p:nvSpPr>
        <p:spPr>
          <a:xfrm>
            <a:off x="5292080" y="5105030"/>
            <a:ext cx="2376264" cy="823446"/>
          </a:xfrm>
          <a:prstGeom prst="wedgeRoundRectCallout">
            <a:avLst>
              <a:gd name="adj1" fmla="val -107989"/>
              <a:gd name="adj2" fmla="val -133633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u="sng" dirty="0" smtClean="0"/>
              <a:t>サポートのチャンス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173447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249308752"/>
              </p:ext>
            </p:extLst>
          </p:nvPr>
        </p:nvGraphicFramePr>
        <p:xfrm>
          <a:off x="539552" y="404664"/>
          <a:ext cx="792088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0" y="1999287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400" dirty="0" smtClean="0"/>
              <a:t>子育て本格世代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kumimoji="1" lang="ja-JP" altLang="en-US" sz="2400" dirty="0" smtClean="0"/>
              <a:t>経営と家庭の両面から、家族型の畜産経営を支える年代</a:t>
            </a:r>
            <a:endParaRPr kumimoji="1" lang="en-US" altLang="ja-JP" sz="2400" dirty="0" smtClean="0"/>
          </a:p>
          <a:p>
            <a:endParaRPr lang="en-US" altLang="ja-JP" sz="12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400" dirty="0" smtClean="0"/>
              <a:t>技術習得の手段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kumimoji="1" lang="ja-JP" altLang="en-US" sz="2400" dirty="0" smtClean="0"/>
              <a:t>１位　家族からの指導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２位　同業者からのアドバイス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３位　行政や農協が開催する研修会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→経営外の畜産関係者とのネットワークが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　　　　　　形成されつつある年代</a:t>
            </a:r>
            <a:endParaRPr lang="en-US" altLang="ja-JP" sz="2400" dirty="0" smtClean="0"/>
          </a:p>
          <a:p>
            <a:endParaRPr lang="en-US" altLang="ja-JP" sz="2400" dirty="0"/>
          </a:p>
          <a:p>
            <a:endParaRPr lang="en-US" altLang="ja-JP" sz="2400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400" u="sng" dirty="0" smtClean="0">
                <a:solidFill>
                  <a:srgbClr val="C00000"/>
                </a:solidFill>
              </a:rPr>
              <a:t>ネットワーク形成への支援</a:t>
            </a:r>
            <a:r>
              <a:rPr lang="ja-JP" altLang="en-US" sz="2400" dirty="0" smtClean="0"/>
              <a:t>が大切</a:t>
            </a:r>
            <a:endParaRPr lang="en-US" altLang="ja-JP" sz="2400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400" u="sng" dirty="0" smtClean="0">
                <a:solidFill>
                  <a:srgbClr val="C00000"/>
                </a:solidFill>
              </a:rPr>
              <a:t>この年代の女性への期待＝第三者的視点、専門知識の習得</a:t>
            </a:r>
            <a:endParaRPr kumimoji="1" lang="ja-JP" altLang="en-US" sz="2400" u="sng" dirty="0"/>
          </a:p>
        </p:txBody>
      </p:sp>
      <p:sp>
        <p:nvSpPr>
          <p:cNvPr id="6" name="下矢印 5"/>
          <p:cNvSpPr/>
          <p:nvPr/>
        </p:nvSpPr>
        <p:spPr>
          <a:xfrm>
            <a:off x="2915816" y="4980370"/>
            <a:ext cx="1944216" cy="752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7" name="角丸四角形吹き出し 6"/>
          <p:cNvSpPr/>
          <p:nvPr/>
        </p:nvSpPr>
        <p:spPr>
          <a:xfrm>
            <a:off x="6516216" y="5321533"/>
            <a:ext cx="2376264" cy="823446"/>
          </a:xfrm>
          <a:prstGeom prst="wedgeRoundRectCallout">
            <a:avLst>
              <a:gd name="adj1" fmla="val -95995"/>
              <a:gd name="adj2" fmla="val 4375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u="sng" dirty="0" smtClean="0"/>
              <a:t>サポートのチャンス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137085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エグゼクティブ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2982</TotalTime>
  <Words>347</Words>
  <Application>Microsoft Office PowerPoint</Application>
  <PresentationFormat>画面に合わせる (4:3)</PresentationFormat>
  <Paragraphs>125</Paragraphs>
  <Slides>11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エグゼクティブ</vt:lpstr>
      <vt:lpstr>畜産女性を取り巻く課題と 　　経営支援組織のサポート  「畜産経営における女子力発揮のための手引き」より</vt:lpstr>
      <vt:lpstr>平成２７～２９年度に「畜産経営における女子力発揮推進事業を実施。</vt:lpstr>
      <vt:lpstr>平成２９年度 畜産経営における女子力発揮のための手引き</vt:lpstr>
      <vt:lpstr>【畜産女性を取り巻く課題３つの視点から対応策を提言】</vt:lpstr>
      <vt:lpstr>畜産女性のライフサイクルとキャリア形成と 経営内外のサポートのタイミング を考えてみましょう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サポートの場面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Ⅰ 畜産女性を取り巻く 　　　課題と対応策を考える</dc:title>
  <dc:creator>w-takeda</dc:creator>
  <cp:lastModifiedBy>shikin01</cp:lastModifiedBy>
  <cp:revision>178</cp:revision>
  <cp:lastPrinted>2018-12-06T05:21:27Z</cp:lastPrinted>
  <dcterms:created xsi:type="dcterms:W3CDTF">2017-11-14T00:27:48Z</dcterms:created>
  <dcterms:modified xsi:type="dcterms:W3CDTF">2019-03-19T02:17:02Z</dcterms:modified>
</cp:coreProperties>
</file>